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725" r:id="rId2"/>
    <p:sldId id="724" r:id="rId3"/>
    <p:sldId id="487" r:id="rId4"/>
    <p:sldId id="674" r:id="rId5"/>
    <p:sldId id="675" r:id="rId6"/>
    <p:sldId id="727" r:id="rId7"/>
    <p:sldId id="726" r:id="rId8"/>
    <p:sldId id="760" r:id="rId9"/>
    <p:sldId id="761" r:id="rId10"/>
    <p:sldId id="731" r:id="rId11"/>
    <p:sldId id="730" r:id="rId12"/>
    <p:sldId id="747" r:id="rId13"/>
    <p:sldId id="748" r:id="rId14"/>
    <p:sldId id="749" r:id="rId15"/>
    <p:sldId id="750" r:id="rId16"/>
    <p:sldId id="751" r:id="rId17"/>
    <p:sldId id="752" r:id="rId18"/>
    <p:sldId id="753" r:id="rId19"/>
    <p:sldId id="759" r:id="rId20"/>
    <p:sldId id="754" r:id="rId21"/>
    <p:sldId id="755" r:id="rId22"/>
    <p:sldId id="756" r:id="rId23"/>
    <p:sldId id="757" r:id="rId24"/>
    <p:sldId id="758" r:id="rId25"/>
    <p:sldId id="732" r:id="rId26"/>
    <p:sldId id="733" r:id="rId27"/>
    <p:sldId id="734" r:id="rId28"/>
    <p:sldId id="735" r:id="rId29"/>
    <p:sldId id="738" r:id="rId30"/>
    <p:sldId id="736" r:id="rId31"/>
    <p:sldId id="737" r:id="rId32"/>
    <p:sldId id="739" r:id="rId33"/>
    <p:sldId id="740" r:id="rId34"/>
    <p:sldId id="741" r:id="rId35"/>
    <p:sldId id="742" r:id="rId36"/>
    <p:sldId id="743" r:id="rId37"/>
    <p:sldId id="744" r:id="rId38"/>
    <p:sldId id="745" r:id="rId39"/>
    <p:sldId id="746" r:id="rId40"/>
    <p:sldId id="729" r:id="rId41"/>
    <p:sldId id="690" r:id="rId42"/>
    <p:sldId id="670" r:id="rId4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1" autoAdjust="0"/>
    <p:restoredTop sz="92280" autoAdjust="0"/>
  </p:normalViewPr>
  <p:slideViewPr>
    <p:cSldViewPr snapToGrid="0">
      <p:cViewPr varScale="1">
        <p:scale>
          <a:sx n="107" d="100"/>
          <a:sy n="107" d="100"/>
        </p:scale>
        <p:origin x="1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jpeg>
</file>

<file path=ppt/media/image40.png>
</file>

<file path=ppt/media/image41.jpg>
</file>

<file path=ppt/media/image42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CF727-4844-4058-80B1-55D09D60E6DD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061AC1-0056-4F24-BE59-8956684AA8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4301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04710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6381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92941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96597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12103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86661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38257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79867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07469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2976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1876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55072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5312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31028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79999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56951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25659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23759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01137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98157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67669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3649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94949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04874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26922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9220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12788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775521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518687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73063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129983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762283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2755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643412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631457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https://xamegobom.com.br/receita/bolo-delicia-de-brigadeiro/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41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978087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sz="1200" b="0" i="0" kern="120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α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=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</a:t>
            </a:r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β = beta </a:t>
            </a:r>
          </a:p>
          <a:p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δ = delta </a:t>
            </a:r>
          </a:p>
          <a:p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Ɣ = </a:t>
            </a:r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gama </a:t>
            </a:r>
          </a:p>
          <a:p>
            <a:r>
              <a:rPr lang="el-GR" sz="1200" b="0" i="0" kern="1200" baseline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θ</a:t>
            </a:r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pt-BR" sz="1200" b="0" i="0" kern="1200" baseline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= Teta</a:t>
            </a:r>
          </a:p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42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1471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8475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1" dirty="0" smtClean="0">
                <a:solidFill>
                  <a:schemeClr val="bg1"/>
                </a:solidFill>
              </a:rPr>
              <a:t>VEGETAÇÃO,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1" dirty="0" smtClean="0">
                <a:solidFill>
                  <a:schemeClr val="bg1"/>
                </a:solidFill>
              </a:rPr>
              <a:t>ARTEFATOS ARQUITETÔNICOS E EQUIPAMENTOS URBANOS,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1" dirty="0" smtClean="0">
                <a:solidFill>
                  <a:schemeClr val="bg1"/>
                </a:solidFill>
              </a:rPr>
              <a:t>COMPREENSÃO DOS ELEMENTOS QUE COMPÕEM A PAISAGEM NATURAL,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1" dirty="0" smtClean="0">
                <a:solidFill>
                  <a:schemeClr val="bg1"/>
                </a:solidFill>
              </a:rPr>
              <a:t>IDENTIFICAÇÃO SOCIO-TEMPO-AMBIENTAL</a:t>
            </a:r>
          </a:p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97764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2768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8832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61AC1-0056-4F24-BE59-8956684AA831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8440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801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4323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2261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2630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9752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8768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0508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0161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3495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2370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2918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8077B-BCF5-431F-BFAC-F06CB74BF117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3CA93-9557-4D74-AFB8-ED0C0B6E50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7755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" y="0"/>
            <a:ext cx="12191985" cy="6857991"/>
          </a:xfrm>
          <a:prstGeom prst="rect">
            <a:avLst/>
          </a:prstGeom>
        </p:spPr>
      </p:pic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NAS AULAS PASSADAS</a:t>
            </a:r>
          </a:p>
        </p:txBody>
      </p:sp>
      <p:sp>
        <p:nvSpPr>
          <p:cNvPr id="8" name="Retângulo 7"/>
          <p:cNvSpPr/>
          <p:nvPr/>
        </p:nvSpPr>
        <p:spPr>
          <a:xfrm rot="16200000">
            <a:off x="9790428" y="6062980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19</a:t>
            </a:r>
            <a:endParaRPr lang="pt-BR" sz="2400" b="1" dirty="0">
              <a:latin typeface="+mj-lt"/>
            </a:endParaRPr>
          </a:p>
        </p:txBody>
      </p:sp>
      <p:sp>
        <p:nvSpPr>
          <p:cNvPr id="9" name="Retângulo 8"/>
          <p:cNvSpPr/>
          <p:nvPr/>
        </p:nvSpPr>
        <p:spPr>
          <a:xfrm rot="16200000">
            <a:off x="9359830" y="6062980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18</a:t>
            </a:r>
            <a:endParaRPr lang="pt-BR" sz="2400" b="1" dirty="0">
              <a:latin typeface="+mj-lt"/>
            </a:endParaRPr>
          </a:p>
        </p:txBody>
      </p:sp>
      <p:sp>
        <p:nvSpPr>
          <p:cNvPr id="10" name="Retângulo 9"/>
          <p:cNvSpPr/>
          <p:nvPr/>
        </p:nvSpPr>
        <p:spPr>
          <a:xfrm rot="16200000">
            <a:off x="8820623" y="6074441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17</a:t>
            </a:r>
            <a:endParaRPr lang="pt-BR" sz="2400" b="1" dirty="0">
              <a:latin typeface="+mj-lt"/>
            </a:endParaRPr>
          </a:p>
        </p:txBody>
      </p:sp>
      <p:sp>
        <p:nvSpPr>
          <p:cNvPr id="11" name="Retângulo 10"/>
          <p:cNvSpPr/>
          <p:nvPr/>
        </p:nvSpPr>
        <p:spPr>
          <a:xfrm rot="16200000">
            <a:off x="8050873" y="6074441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16</a:t>
            </a:r>
            <a:endParaRPr lang="pt-BR" sz="2400" b="1" dirty="0">
              <a:latin typeface="+mj-lt"/>
            </a:endParaRPr>
          </a:p>
        </p:txBody>
      </p:sp>
      <p:sp>
        <p:nvSpPr>
          <p:cNvPr id="12" name="Retângulo 11"/>
          <p:cNvSpPr/>
          <p:nvPr/>
        </p:nvSpPr>
        <p:spPr>
          <a:xfrm rot="16200000">
            <a:off x="7486029" y="6085902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15</a:t>
            </a:r>
            <a:endParaRPr lang="pt-BR" sz="2400" b="1" dirty="0">
              <a:latin typeface="+mj-lt"/>
            </a:endParaRPr>
          </a:p>
        </p:txBody>
      </p:sp>
      <p:sp>
        <p:nvSpPr>
          <p:cNvPr id="13" name="Retângulo 12"/>
          <p:cNvSpPr/>
          <p:nvPr/>
        </p:nvSpPr>
        <p:spPr>
          <a:xfrm rot="16200000">
            <a:off x="6803498" y="6093460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14</a:t>
            </a:r>
            <a:endParaRPr lang="pt-BR" sz="2400" b="1" dirty="0">
              <a:latin typeface="+mj-lt"/>
            </a:endParaRPr>
          </a:p>
        </p:txBody>
      </p:sp>
      <p:sp>
        <p:nvSpPr>
          <p:cNvPr id="14" name="Retângulo 13"/>
          <p:cNvSpPr/>
          <p:nvPr/>
        </p:nvSpPr>
        <p:spPr>
          <a:xfrm rot="16200000">
            <a:off x="5948965" y="6097363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13</a:t>
            </a:r>
            <a:endParaRPr lang="pt-BR" sz="2400" b="1" dirty="0">
              <a:latin typeface="+mj-lt"/>
            </a:endParaRPr>
          </a:p>
        </p:txBody>
      </p:sp>
      <p:sp>
        <p:nvSpPr>
          <p:cNvPr id="15" name="Retângulo 14"/>
          <p:cNvSpPr/>
          <p:nvPr/>
        </p:nvSpPr>
        <p:spPr>
          <a:xfrm rot="16200000">
            <a:off x="5040118" y="6070661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12</a:t>
            </a:r>
            <a:endParaRPr lang="pt-BR" sz="2400" b="1" dirty="0">
              <a:latin typeface="+mj-lt"/>
            </a:endParaRPr>
          </a:p>
        </p:txBody>
      </p:sp>
      <p:sp>
        <p:nvSpPr>
          <p:cNvPr id="16" name="Retângulo 15"/>
          <p:cNvSpPr/>
          <p:nvPr/>
        </p:nvSpPr>
        <p:spPr>
          <a:xfrm rot="16200000">
            <a:off x="4498798" y="6043959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11</a:t>
            </a:r>
            <a:endParaRPr lang="pt-BR" sz="2400" b="1" dirty="0">
              <a:latin typeface="+mj-lt"/>
            </a:endParaRPr>
          </a:p>
        </p:txBody>
      </p:sp>
      <p:sp>
        <p:nvSpPr>
          <p:cNvPr id="17" name="Retângulo 16"/>
          <p:cNvSpPr/>
          <p:nvPr/>
        </p:nvSpPr>
        <p:spPr>
          <a:xfrm rot="16200000">
            <a:off x="2480987" y="6116380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12</a:t>
            </a:r>
            <a:endParaRPr lang="pt-BR" sz="2400" b="1" dirty="0">
              <a:latin typeface="+mj-lt"/>
            </a:endParaRPr>
          </a:p>
        </p:txBody>
      </p:sp>
      <p:sp>
        <p:nvSpPr>
          <p:cNvPr id="18" name="Retângulo 17"/>
          <p:cNvSpPr/>
          <p:nvPr/>
        </p:nvSpPr>
        <p:spPr>
          <a:xfrm rot="16200000">
            <a:off x="3704374" y="6116380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11</a:t>
            </a:r>
            <a:endParaRPr lang="pt-BR" sz="2400" b="1" dirty="0">
              <a:latin typeface="+mj-lt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1948826" y="5153331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13</a:t>
            </a:r>
            <a:endParaRPr lang="pt-BR" sz="2400" b="1" dirty="0">
              <a:latin typeface="+mj-lt"/>
            </a:endParaRPr>
          </a:p>
        </p:txBody>
      </p:sp>
      <p:sp>
        <p:nvSpPr>
          <p:cNvPr id="20" name="Retângulo 19"/>
          <p:cNvSpPr/>
          <p:nvPr/>
        </p:nvSpPr>
        <p:spPr>
          <a:xfrm>
            <a:off x="1948826" y="4618889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14</a:t>
            </a:r>
            <a:endParaRPr lang="pt-BR" sz="2400" b="1" dirty="0">
              <a:latin typeface="+mj-lt"/>
            </a:endParaRPr>
          </a:p>
        </p:txBody>
      </p:sp>
      <p:sp>
        <p:nvSpPr>
          <p:cNvPr id="21" name="Retângulo 20"/>
          <p:cNvSpPr/>
          <p:nvPr/>
        </p:nvSpPr>
        <p:spPr>
          <a:xfrm>
            <a:off x="1948826" y="4084447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15</a:t>
            </a:r>
            <a:endParaRPr lang="pt-BR" sz="2400" b="1" dirty="0">
              <a:latin typeface="+mj-lt"/>
            </a:endParaRPr>
          </a:p>
        </p:txBody>
      </p:sp>
      <p:sp>
        <p:nvSpPr>
          <p:cNvPr id="22" name="Retângulo 21"/>
          <p:cNvSpPr/>
          <p:nvPr/>
        </p:nvSpPr>
        <p:spPr>
          <a:xfrm>
            <a:off x="1948826" y="3550005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16</a:t>
            </a:r>
            <a:endParaRPr lang="pt-BR" sz="2400" b="1" dirty="0">
              <a:latin typeface="+mj-lt"/>
            </a:endParaRPr>
          </a:p>
        </p:txBody>
      </p:sp>
      <p:sp>
        <p:nvSpPr>
          <p:cNvPr id="23" name="Retângulo 22"/>
          <p:cNvSpPr/>
          <p:nvPr/>
        </p:nvSpPr>
        <p:spPr>
          <a:xfrm>
            <a:off x="1948826" y="3015563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17</a:t>
            </a:r>
            <a:endParaRPr lang="pt-BR" sz="2400" b="1" dirty="0">
              <a:latin typeface="+mj-lt"/>
            </a:endParaRPr>
          </a:p>
        </p:txBody>
      </p:sp>
      <p:sp>
        <p:nvSpPr>
          <p:cNvPr id="24" name="Retângulo 23"/>
          <p:cNvSpPr/>
          <p:nvPr/>
        </p:nvSpPr>
        <p:spPr>
          <a:xfrm>
            <a:off x="1948826" y="2481121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18</a:t>
            </a:r>
            <a:endParaRPr lang="pt-BR" sz="2400" b="1" dirty="0">
              <a:latin typeface="+mj-lt"/>
            </a:endParaRPr>
          </a:p>
        </p:txBody>
      </p:sp>
      <p:sp>
        <p:nvSpPr>
          <p:cNvPr id="25" name="Retângulo 24"/>
          <p:cNvSpPr/>
          <p:nvPr/>
        </p:nvSpPr>
        <p:spPr>
          <a:xfrm>
            <a:off x="1948826" y="2104003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19</a:t>
            </a:r>
            <a:endParaRPr lang="pt-BR" sz="2400" b="1" dirty="0">
              <a:latin typeface="+mj-lt"/>
            </a:endParaRPr>
          </a:p>
        </p:txBody>
      </p:sp>
      <p:sp>
        <p:nvSpPr>
          <p:cNvPr id="26" name="Retângulo 25"/>
          <p:cNvSpPr/>
          <p:nvPr/>
        </p:nvSpPr>
        <p:spPr>
          <a:xfrm>
            <a:off x="2681043" y="1366132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20</a:t>
            </a:r>
            <a:endParaRPr lang="pt-BR" sz="2400" b="1" dirty="0">
              <a:latin typeface="+mj-lt"/>
            </a:endParaRPr>
          </a:p>
        </p:txBody>
      </p:sp>
      <p:sp>
        <p:nvSpPr>
          <p:cNvPr id="27" name="Retângulo 26"/>
          <p:cNvSpPr/>
          <p:nvPr/>
        </p:nvSpPr>
        <p:spPr>
          <a:xfrm>
            <a:off x="3805945" y="1359493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20</a:t>
            </a:r>
            <a:endParaRPr lang="pt-BR" sz="2400" b="1" dirty="0">
              <a:latin typeface="+mj-lt"/>
            </a:endParaRPr>
          </a:p>
        </p:txBody>
      </p:sp>
      <p:sp>
        <p:nvSpPr>
          <p:cNvPr id="28" name="Retângulo 27"/>
          <p:cNvSpPr/>
          <p:nvPr/>
        </p:nvSpPr>
        <p:spPr>
          <a:xfrm>
            <a:off x="9316743" y="1352854"/>
            <a:ext cx="664212" cy="400110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202122"/>
                </a:solidFill>
                <a:latin typeface="+mj-lt"/>
              </a:rPr>
              <a:t>20</a:t>
            </a:r>
            <a:endParaRPr lang="pt-BR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3219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476815" y="1201178"/>
            <a:ext cx="10993925" cy="3046988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dirty="0"/>
              <a:t>Para Cunha (2002</a:t>
            </a:r>
            <a:r>
              <a:rPr lang="pt-BR" sz="2400" dirty="0" smtClean="0"/>
              <a:t>), </a:t>
            </a:r>
            <a:r>
              <a:rPr lang="pt-BR" sz="2400" dirty="0"/>
              <a:t>os jardins podem ser públicos ou privados, e desde a antiguidade faziam parte da composição das residências de nobres e dos palácios. Esta autora identifica esta área como um terreno fechado, com função ornamental, passiva e/ou utilitária. Conforme </a:t>
            </a:r>
            <a:r>
              <a:rPr lang="pt-BR" sz="2400" dirty="0" err="1"/>
              <a:t>Robba</a:t>
            </a:r>
            <a:r>
              <a:rPr lang="pt-BR" sz="2400" dirty="0"/>
              <a:t> e Macedo (2003, p.16) os jardins se diferenciam das praças por não possuírem programa social, como atividades de lazer e recreação, “[...] são espaços livres fundamentais para a melhoria da qualidade ambiental, pois permitem melhor circulação do ar, insolação e drenagem, além de servirem como referenciais cênicos da cidade”. </a:t>
            </a:r>
          </a:p>
        </p:txBody>
      </p:sp>
      <p:sp>
        <p:nvSpPr>
          <p:cNvPr id="9" name="Retângulo 8"/>
          <p:cNvSpPr/>
          <p:nvPr/>
        </p:nvSpPr>
        <p:spPr>
          <a:xfrm>
            <a:off x="476814" y="831845"/>
            <a:ext cx="1190531" cy="369332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JARDIM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4. TIPOLOGIAS</a:t>
            </a:r>
            <a:endParaRPr lang="pt-BR" b="1" dirty="0" smtClean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170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451163" y="1283072"/>
            <a:ext cx="10684599" cy="2308324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dirty="0"/>
              <a:t>podem servir ao lazer e recreação, e também à preservação de recursos naturais, como os parques nacionais. Macedo e </a:t>
            </a:r>
            <a:r>
              <a:rPr lang="pt-BR" sz="2400" dirty="0" err="1"/>
              <a:t>Sakata</a:t>
            </a:r>
            <a:r>
              <a:rPr lang="pt-BR" sz="2400" dirty="0"/>
              <a:t> (2003, p.13) definem parque como “[...] um espaço livre público estruturado por vegetação e dedicado ao lazer da massa urbana</a:t>
            </a:r>
            <a:r>
              <a:rPr lang="pt-BR" sz="2400" dirty="0" smtClean="0"/>
              <a:t>.” </a:t>
            </a:r>
            <a:r>
              <a:rPr lang="pt-BR" sz="2400" dirty="0"/>
              <a:t>Os parques surgiram apenas no séc. XIX, com o crescimento da urbanização das cidades decorrente da Revolução Industrial e da migração, em resposta a baixa qualidade de vida nas cidades.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451161" y="913739"/>
            <a:ext cx="2492723" cy="369332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PARQUES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4. TIPOLOGIAS</a:t>
            </a:r>
            <a:endParaRPr lang="pt-BR" b="1" dirty="0" smtClean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9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5. PASSOS PARA O PROJETO DE PAISAGISMO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451164" y="1283072"/>
            <a:ext cx="3070628" cy="3693319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dirty="0"/>
              <a:t>O zoneamento consiste na primeira espacialização das </a:t>
            </a:r>
            <a:r>
              <a:rPr lang="pt-BR" dirty="0" err="1"/>
              <a:t>idéias</a:t>
            </a:r>
            <a:r>
              <a:rPr lang="pt-BR" dirty="0"/>
              <a:t>. Nesta etapa o programa definido é localizado no terreno ou praça de diversas formas até se chegar em uma combinação que pareça mais condizente com o conceito utilizado e com as necessidades dos “clientes”. Nesta etapa pode haver uma ligeira implantação de equipamentos.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451161" y="913739"/>
            <a:ext cx="5949639" cy="369332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5.1. ZONEAMENTO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070832" y="-683342"/>
            <a:ext cx="5572125" cy="820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191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5. PASSOS PARA O PROJETO DE PAISAGISMO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451164" y="1560070"/>
            <a:ext cx="3070628" cy="1477328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dirty="0"/>
              <a:t>Nesta etapa começa o estudo das </a:t>
            </a:r>
            <a:r>
              <a:rPr lang="pt-BR" dirty="0" err="1"/>
              <a:t>interrelações</a:t>
            </a:r>
            <a:r>
              <a:rPr lang="pt-BR" dirty="0"/>
              <a:t> físicas do espaço, há a definição das circulações e dos volumes, com a presença de croquis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451162" y="913739"/>
            <a:ext cx="3070630" cy="646331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5.2. PARTIDO GERAL OU PLANO DE MASSAS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/>
          <a:srcRect r="48304"/>
          <a:stretch/>
        </p:blipFill>
        <p:spPr>
          <a:xfrm>
            <a:off x="494704" y="3128237"/>
            <a:ext cx="3027088" cy="298158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3639" y="529697"/>
            <a:ext cx="7600950" cy="57912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9246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451163" y="1560070"/>
            <a:ext cx="4904607" cy="2308324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dirty="0"/>
              <a:t>Esta etapa é o aprofundamento da implantação. Apresenta volume e forma bem definidos e cortes esquemáticos. Início do desenho de equipamentos e mobiliários. Apresentação de croquis.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451162" y="913739"/>
            <a:ext cx="3070630" cy="369332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5.3. ESTUDO PRELIMINAR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2518" y="469900"/>
            <a:ext cx="5675323" cy="5894541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5. PASSOS PARA O PROJETO DE PAISAGISMO</a:t>
            </a:r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39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451163" y="1560070"/>
            <a:ext cx="4904607" cy="1569660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dirty="0"/>
              <a:t>Nesta etapa aprimora-se a etapa anterior, com o aumento da escala. Apresenta cortes, vistas ou fachadas, e os principais detalhes.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451162" y="913739"/>
            <a:ext cx="3070630" cy="369332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5.4. ANTE-PROJETO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1306" y="469901"/>
            <a:ext cx="5102624" cy="589454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5. PASSOS PARA O PROJETO DE PAISAGISMO</a:t>
            </a:r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79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451163" y="1560070"/>
            <a:ext cx="4904607" cy="3785652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dirty="0"/>
              <a:t>Nesta etapa o projeto deve estar completo com todos os equipamentos e circulações devidamente cotados. Apresenta-se todos os desenhos que ilustrem a proposta, como perspectivas e croquis, fachadas, vistas, cortes e detalhes. Deve-se apresentar os pontos hidráulicos e escoamento das águas e os pontos de iluminação.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451162" y="913739"/>
            <a:ext cx="3070630" cy="369332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5.5. PROJETO EXECUTIVO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2665" y="469899"/>
            <a:ext cx="5708501" cy="5894541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5. PASSOS PARA O PROJETO DE PAISAGISMO</a:t>
            </a:r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35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451163" y="1560070"/>
            <a:ext cx="3612837" cy="4524315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dirty="0"/>
              <a:t>O Detalhamento consiste na complementação do projeto executivo, para </a:t>
            </a:r>
            <a:r>
              <a:rPr lang="pt-BR" sz="2400" dirty="0" err="1"/>
              <a:t>auxilizar</a:t>
            </a:r>
            <a:r>
              <a:rPr lang="pt-BR" sz="2400" dirty="0"/>
              <a:t> a execução da obra da melhor forma possível. Nestes desenhos são apresentados os revestimentos e camadas dos equipamentos; as formas de fixação, inclinações necessárias em pisos, escadas e etc.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451162" y="913739"/>
            <a:ext cx="3070630" cy="369332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5.6. DETALHAMENTO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6787" y="464675"/>
            <a:ext cx="7391095" cy="5899766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5. PASSOS PARA O PROJETO DE PAISAGISMO</a:t>
            </a:r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793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6. SISTEMAS E TRAÇADOS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948433" y="1819439"/>
            <a:ext cx="10535005" cy="3354765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sz="2400" b="1" dirty="0" smtClean="0">
                <a:solidFill>
                  <a:schemeClr val="bg1"/>
                </a:solidFill>
                <a:latin typeface="Montserrat" pitchFamily="2" charset="0"/>
              </a:rPr>
              <a:t>Não há regra rígida sobre como lidar com o espaço aberto. </a:t>
            </a:r>
          </a:p>
          <a:p>
            <a:endParaRPr lang="pt-BR" sz="2400" b="1" dirty="0" smtClean="0">
              <a:solidFill>
                <a:schemeClr val="bg1"/>
              </a:solidFill>
              <a:latin typeface="Montserrat" pitchFamily="2" charset="0"/>
            </a:endParaRPr>
          </a:p>
          <a:p>
            <a:endParaRPr lang="pt-BR" sz="2400" b="1" dirty="0">
              <a:solidFill>
                <a:schemeClr val="bg1"/>
              </a:solidFill>
              <a:latin typeface="Montserrat" pitchFamily="2" charset="0"/>
            </a:endParaRPr>
          </a:p>
          <a:p>
            <a:r>
              <a:rPr lang="pt-BR" sz="2000" dirty="0" smtClean="0">
                <a:solidFill>
                  <a:schemeClr val="bg1"/>
                </a:solidFill>
                <a:latin typeface="Montserrat" pitchFamily="2" charset="0"/>
              </a:rPr>
              <a:t>No entanto, há um conjunto de práticas que envolvem princípios organizativos do espaço. Ou seja, os modos de organização do </a:t>
            </a:r>
            <a:r>
              <a:rPr lang="pt-BR" sz="2000" dirty="0" smtClean="0">
                <a:solidFill>
                  <a:schemeClr val="bg1"/>
                </a:solidFill>
                <a:latin typeface="Montserrat" pitchFamily="2" charset="0"/>
              </a:rPr>
              <a:t>espaço apresentados nesta aula </a:t>
            </a:r>
            <a:r>
              <a:rPr lang="pt-BR" sz="2000" dirty="0" smtClean="0">
                <a:solidFill>
                  <a:schemeClr val="bg1"/>
                </a:solidFill>
                <a:latin typeface="Montserrat" pitchFamily="2" charset="0"/>
              </a:rPr>
              <a:t>servem como princípios gerais, mas podem e devem ser relativizados ao longo do tempo, quando se adquire maior familiaridade com o projeto do espaço aberto.</a:t>
            </a:r>
          </a:p>
          <a:p>
            <a:endParaRPr lang="pt-BR" sz="2000" dirty="0">
              <a:solidFill>
                <a:schemeClr val="bg1"/>
              </a:solidFill>
              <a:latin typeface="Montserrat" pitchFamily="2" charset="0"/>
            </a:endParaRPr>
          </a:p>
          <a:p>
            <a:r>
              <a:rPr lang="pt-BR" sz="2000" dirty="0" smtClean="0">
                <a:solidFill>
                  <a:schemeClr val="bg1"/>
                </a:solidFill>
                <a:latin typeface="Montserrat" pitchFamily="2" charset="0"/>
              </a:rPr>
              <a:t>Para </a:t>
            </a:r>
            <a:r>
              <a:rPr lang="pt-BR" sz="2000" dirty="0" smtClean="0">
                <a:solidFill>
                  <a:schemeClr val="bg1"/>
                </a:solidFill>
                <a:latin typeface="Montserrat" pitchFamily="2" charset="0"/>
              </a:rPr>
              <a:t>este </a:t>
            </a:r>
            <a:r>
              <a:rPr lang="pt-BR" sz="2000" dirty="0" smtClean="0">
                <a:solidFill>
                  <a:schemeClr val="bg1"/>
                </a:solidFill>
                <a:latin typeface="Montserrat" pitchFamily="2" charset="0"/>
              </a:rPr>
              <a:t>trabalho, vocês deverão escolher um princípio para guiar suas estratégias de projeto.</a:t>
            </a:r>
            <a:endParaRPr lang="pt-BR" sz="2000" dirty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02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6. SISTEMAS E TRAÇADOS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222" y="1342953"/>
            <a:ext cx="9839325" cy="46101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1" name="Retângulo 10"/>
          <p:cNvSpPr/>
          <p:nvPr/>
        </p:nvSpPr>
        <p:spPr>
          <a:xfrm>
            <a:off x="918746" y="881288"/>
            <a:ext cx="8892910" cy="461665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Montserrat" pitchFamily="2" charset="0"/>
              </a:rPr>
              <a:t>TRAÇADO RETILÍNEO ORTOGONAL MODULAR</a:t>
            </a:r>
          </a:p>
        </p:txBody>
      </p:sp>
    </p:spTree>
    <p:extLst>
      <p:ext uri="{BB962C8B-B14F-4D97-AF65-F5344CB8AC3E}">
        <p14:creationId xmlns:p14="http://schemas.microsoft.com/office/powerpoint/2010/main" val="2119763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130328" y="2274838"/>
            <a:ext cx="11040592" cy="1260842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pt-BR" sz="3200" b="1" dirty="0" smtClean="0">
                <a:latin typeface="Montserrat" pitchFamily="2" charset="0"/>
              </a:rPr>
              <a:t>TOPOGRAFIA EM ARQUITETURA E URBANISMO</a:t>
            </a:r>
          </a:p>
          <a:p>
            <a:pPr algn="l">
              <a:lnSpc>
                <a:spcPct val="100000"/>
              </a:lnSpc>
            </a:pPr>
            <a:r>
              <a:rPr lang="pt-BR" sz="3200" dirty="0" smtClean="0">
                <a:solidFill>
                  <a:srgbClr val="FF0000"/>
                </a:solidFill>
                <a:latin typeface="Montserrat" pitchFamily="2" charset="0"/>
              </a:rPr>
              <a:t>O terreno e suas interfaces</a:t>
            </a:r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0" y="6339840"/>
            <a:ext cx="12192000" cy="5181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PROFESSOR MARCOS BRITTO</a:t>
            </a:r>
          </a:p>
        </p:txBody>
      </p:sp>
    </p:spTree>
    <p:extLst>
      <p:ext uri="{BB962C8B-B14F-4D97-AF65-F5344CB8AC3E}">
        <p14:creationId xmlns:p14="http://schemas.microsoft.com/office/powerpoint/2010/main" val="189134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6. SISTEMAS E TRAÇADOS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918746" y="881288"/>
            <a:ext cx="8892910" cy="461665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Montserrat" pitchFamily="2" charset="0"/>
              </a:rPr>
              <a:t>TRAÇADO RETILÍNEO </a:t>
            </a:r>
            <a:r>
              <a:rPr lang="pt-BR" sz="2400" b="1" dirty="0" smtClean="0">
                <a:solidFill>
                  <a:schemeClr val="bg1"/>
                </a:solidFill>
                <a:latin typeface="Montserrat" pitchFamily="2" charset="0"/>
              </a:rPr>
              <a:t>DIAGONAL</a:t>
            </a:r>
            <a:endParaRPr lang="pt-BR" sz="24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30" y="1357467"/>
            <a:ext cx="9429977" cy="4817936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101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6. SISTEMAS E TRAÇADOS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918746" y="881288"/>
            <a:ext cx="8892910" cy="461665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sz="2400" b="1" dirty="0" smtClean="0">
                <a:solidFill>
                  <a:schemeClr val="bg1"/>
                </a:solidFill>
                <a:latin typeface="Montserrat" pitchFamily="2" charset="0"/>
              </a:rPr>
              <a:t>SISTEMA RADIO-CONCÊNTRICO</a:t>
            </a:r>
            <a:endParaRPr lang="pt-BR" sz="24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746" y="1513897"/>
            <a:ext cx="8747768" cy="467305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6516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6. SISTEMAS E TRAÇADOS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918746" y="881288"/>
            <a:ext cx="8892910" cy="461665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sz="2400" b="1" dirty="0" smtClean="0">
                <a:solidFill>
                  <a:schemeClr val="bg1"/>
                </a:solidFill>
                <a:latin typeface="Montserrat" pitchFamily="2" charset="0"/>
              </a:rPr>
              <a:t>SISTEMA ARCO-TANGENTE</a:t>
            </a:r>
            <a:endParaRPr lang="pt-BR" sz="24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419" y="1460528"/>
            <a:ext cx="8611507" cy="4728281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2803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6. SISTEMAS E TRAÇADOS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918746" y="881288"/>
            <a:ext cx="8892910" cy="461665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sz="2400" b="1" dirty="0" smtClean="0">
                <a:solidFill>
                  <a:schemeClr val="bg1"/>
                </a:solidFill>
                <a:latin typeface="Montserrat" pitchFamily="2" charset="0"/>
              </a:rPr>
              <a:t>TRAÇADO IRREGULAR</a:t>
            </a:r>
            <a:endParaRPr lang="pt-BR" sz="24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644" y="1342953"/>
            <a:ext cx="8647113" cy="485583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3349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-43543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6. SISTEMAS E TRAÇADOS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918746" y="881288"/>
            <a:ext cx="8892910" cy="461665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sz="2400" b="1" dirty="0" smtClean="0">
                <a:solidFill>
                  <a:schemeClr val="bg1"/>
                </a:solidFill>
                <a:latin typeface="Montserrat" pitchFamily="2" charset="0"/>
              </a:rPr>
              <a:t>TRAÇADO CURVILÍNEO</a:t>
            </a:r>
            <a:endParaRPr lang="pt-BR" sz="24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746" y="1342953"/>
            <a:ext cx="9579882" cy="4789941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4920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7. REFERENCIAL DE PROJETO: PAQUE MANUEL RODRIGUEZ - CHILE</a:t>
            </a: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82" y="568017"/>
            <a:ext cx="11958638" cy="569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4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61" y="439570"/>
            <a:ext cx="6357939" cy="5924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01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8344" y="632248"/>
            <a:ext cx="8438843" cy="557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0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1" y="609932"/>
            <a:ext cx="10301287" cy="560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4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4289" y="601373"/>
            <a:ext cx="7734299" cy="563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619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SUMÁRIO</a:t>
            </a:r>
          </a:p>
        </p:txBody>
      </p:sp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ESTRUTURA DA AULA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7" name="Google Shape;66;p3"/>
          <p:cNvSpPr txBox="1"/>
          <p:nvPr/>
        </p:nvSpPr>
        <p:spPr>
          <a:xfrm>
            <a:off x="624000" y="599620"/>
            <a:ext cx="10944000" cy="5764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1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INTRODUÇÃO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2. O CONCEITO DE PAISAGEM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3. A PAISAGEM NO ÂMBITO PÚBLICO X PRIVADO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4. TIPOLOGIAS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5. PASSOS PARA O PROJETO DE PAISAGISMO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5.1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ZONEAMENTO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5.2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PARTIDO GERAL OU PLANO DE MASSAS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5.3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ESTUDO PRELIMINAR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5.4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ANTE-PROJETO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5.5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PROJETO EXECUTIVO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5.6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DETALHAMENTO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6. SISTEMAS E TRAÇADOS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6.1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TRAÇADO RETILÍNEO ORTOGONAL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6.2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TRAÇADO RETILÍNEO DIAGONAL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6.3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SISTEMA RADIO-CONCÊNTRICO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6.4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SISTEMA ARCO-TANGENTE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6.5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TRAÇADO IRREGULAR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 smtClean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	6.6</a:t>
            </a: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. TRAÇADO CURVILÍNEO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7. REFERENCIAL DE PROJETO: PAQUE MANUEL RODRIGUEZ - CHILE</a:t>
            </a:r>
          </a:p>
          <a:p>
            <a:pPr lvl="0">
              <a:buClr>
                <a:srgbClr val="000000"/>
              </a:buClr>
              <a:buSzPts val="1800"/>
            </a:pPr>
            <a:r>
              <a:rPr lang="pt-BR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8. O TRABALHO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6415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8422" y="510459"/>
            <a:ext cx="3217220" cy="5853982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213" y="510460"/>
            <a:ext cx="7500223" cy="585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67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t="4790" b="3550"/>
          <a:stretch/>
        </p:blipFill>
        <p:spPr>
          <a:xfrm>
            <a:off x="1132093" y="585788"/>
            <a:ext cx="9927816" cy="580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28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3376" y="527395"/>
            <a:ext cx="8862399" cy="577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94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1511" y="585609"/>
            <a:ext cx="8673742" cy="566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91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306" y="469900"/>
            <a:ext cx="8842119" cy="5855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72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1994" cy="6857997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4976" y="607828"/>
            <a:ext cx="9325262" cy="575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7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1994" cy="6857997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919" y="978901"/>
            <a:ext cx="11314164" cy="487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49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1994" cy="6857997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3786" y="730186"/>
            <a:ext cx="9158748" cy="537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173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1994" cy="6857997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4"/>
          <a:srcRect l="4221" r="11130" b="55774"/>
          <a:stretch/>
        </p:blipFill>
        <p:spPr>
          <a:xfrm>
            <a:off x="364408" y="1256939"/>
            <a:ext cx="11463184" cy="434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2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1994" cy="6857997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Parque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Manuel Rodríguez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Curacautín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/ Jaime </a:t>
            </a:r>
            <a:r>
              <a:rPr lang="pt-BR" b="1" dirty="0" err="1">
                <a:solidFill>
                  <a:schemeClr val="bg1"/>
                </a:solidFill>
                <a:latin typeface="Montserrat" pitchFamily="2" charset="0"/>
              </a:rPr>
              <a:t>Alarcón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Fuentes</a:t>
            </a:r>
            <a:endParaRPr lang="pt-BR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3" y="6364441"/>
            <a:ext cx="12191997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4"/>
          <a:srcRect l="1116" t="43371" r="5999" b="2224"/>
          <a:stretch/>
        </p:blipFill>
        <p:spPr>
          <a:xfrm>
            <a:off x="235360" y="1128253"/>
            <a:ext cx="11721282" cy="4979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96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1. INTRODUÇÃO</a:t>
            </a:r>
          </a:p>
        </p:txBody>
      </p:sp>
      <p:pic>
        <p:nvPicPr>
          <p:cNvPr id="3074" name="Picture 2" descr="West Village Park — space2plac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1" r="2366"/>
          <a:stretch/>
        </p:blipFill>
        <p:spPr bwMode="auto">
          <a:xfrm>
            <a:off x="243840" y="1355980"/>
            <a:ext cx="4852327" cy="3919817"/>
          </a:xfrm>
          <a:prstGeom prst="rect">
            <a:avLst/>
          </a:prstGeom>
          <a:noFill/>
          <a:ln w="571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2621" y="1341799"/>
            <a:ext cx="6526722" cy="394678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5" name="Retângulo 4"/>
          <p:cNvSpPr/>
          <p:nvPr/>
        </p:nvSpPr>
        <p:spPr>
          <a:xfrm>
            <a:off x="7068385" y="5411015"/>
            <a:ext cx="49203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West Village Park. </a:t>
            </a:r>
            <a:r>
              <a:rPr lang="pt-BR" sz="1200" b="1" dirty="0" smtClean="0">
                <a:solidFill>
                  <a:schemeClr val="bg1"/>
                </a:solidFill>
              </a:rPr>
              <a:t>Fonte</a:t>
            </a:r>
            <a:r>
              <a:rPr lang="pt-BR" sz="1200" dirty="0" smtClean="0">
                <a:solidFill>
                  <a:schemeClr val="bg1"/>
                </a:solidFill>
              </a:rPr>
              <a:t>: https</a:t>
            </a:r>
            <a:r>
              <a:rPr lang="pt-BR" sz="1200" dirty="0">
                <a:solidFill>
                  <a:schemeClr val="bg1"/>
                </a:solidFill>
              </a:rPr>
              <a:t>://space2place.ca/portfolio/west-village-park</a:t>
            </a:r>
          </a:p>
        </p:txBody>
      </p:sp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445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m 3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1994" cy="6857997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8. O TRABALHO</a:t>
            </a:r>
            <a:endParaRPr lang="pt-BR" b="1" dirty="0" smtClean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37" name="Google Shape;341;p46"/>
          <p:cNvSpPr txBox="1"/>
          <p:nvPr/>
        </p:nvSpPr>
        <p:spPr>
          <a:xfrm>
            <a:off x="550026" y="1597009"/>
            <a:ext cx="4936374" cy="355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pt-BR" sz="2400" b="1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PROJETO</a:t>
            </a:r>
            <a:r>
              <a:rPr lang="pt-BR" sz="2400" b="0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400" b="1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(nível de anteprojeto)</a:t>
            </a:r>
          </a:p>
          <a:p>
            <a:pPr lvl="0" indent="-88900">
              <a:lnSpc>
                <a:spcPct val="150000"/>
              </a:lnSpc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dirty="0" smtClean="0"/>
              <a:t>2 cortes com perfil natural do terreno – PNT (1/250)</a:t>
            </a:r>
          </a:p>
          <a:p>
            <a:pPr lvl="0" indent="-88900">
              <a:lnSpc>
                <a:spcPct val="150000"/>
              </a:lnSpc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dirty="0" smtClean="0"/>
              <a:t>1 elevação – fachada do acesso principal –  (1/250)</a:t>
            </a:r>
          </a:p>
          <a:p>
            <a:pPr lvl="0" indent="-88900">
              <a:lnSpc>
                <a:spcPct val="150000"/>
              </a:lnSpc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dirty="0" smtClean="0"/>
              <a:t>Planta de paisagismo (1/250)</a:t>
            </a:r>
          </a:p>
          <a:p>
            <a:pPr lvl="0" indent="-88900">
              <a:lnSpc>
                <a:spcPct val="150000"/>
              </a:lnSpc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dirty="0" smtClean="0"/>
              <a:t>Croquis dos detalhes</a:t>
            </a:r>
            <a:endParaRPr lang="pt-BR" dirty="0"/>
          </a:p>
          <a:p>
            <a:pPr lvl="0" indent="-88900">
              <a:lnSpc>
                <a:spcPct val="150000"/>
              </a:lnSpc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dirty="0" smtClean="0"/>
              <a:t>Croquis gerais</a:t>
            </a:r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0" name="Google Shape;341;p46"/>
          <p:cNvSpPr txBox="1"/>
          <p:nvPr/>
        </p:nvSpPr>
        <p:spPr>
          <a:xfrm>
            <a:off x="550026" y="430563"/>
            <a:ext cx="10548547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pt-BR" sz="2800" b="1" dirty="0" smtClean="0">
                <a:solidFill>
                  <a:srgbClr val="000000"/>
                </a:solidFill>
                <a:latin typeface="Calibri"/>
                <a:ea typeface="Arial"/>
                <a:cs typeface="Calibri"/>
                <a:sym typeface="Calibri"/>
              </a:rPr>
              <a:t>PRANCHAS DE PROJETO EM PDF</a:t>
            </a:r>
            <a:endParaRPr sz="20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4640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1994" cy="6857997"/>
          </a:xfrm>
          <a:prstGeom prst="rect">
            <a:avLst/>
          </a:prstGeom>
        </p:spPr>
      </p:pic>
      <p:sp>
        <p:nvSpPr>
          <p:cNvPr id="15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</a:rPr>
              <a:t>LISTA DE NECESSIDADES</a:t>
            </a:r>
          </a:p>
        </p:txBody>
      </p:sp>
      <p:sp>
        <p:nvSpPr>
          <p:cNvPr id="7" name="Google Shape;349;p47"/>
          <p:cNvSpPr/>
          <p:nvPr/>
        </p:nvSpPr>
        <p:spPr>
          <a:xfrm>
            <a:off x="507962" y="912945"/>
            <a:ext cx="9289180" cy="4702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ESPAÇOS DE RECREAÇÃO: </a:t>
            </a: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2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Playground para crianças (diferentes brinquedos)</a:t>
            </a: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Área de atividades físicas ao ar livre (circuito de caminhada ou academia ao ar livre)</a:t>
            </a: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pt-BR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ESPAÇOS DE LAZER: </a:t>
            </a:r>
            <a:endParaRPr lang="pt-BR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Gramados abertos  para piquenique e relaxamento ao ar livre </a:t>
            </a:r>
            <a:endParaRPr lang="pt-BR" sz="2000" b="0" i="0" u="none" strike="noStrike" cap="none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just">
              <a:lnSpc>
                <a:spcPct val="107000"/>
              </a:lnSpc>
              <a:buClr>
                <a:srgbClr val="000000"/>
              </a:buClr>
              <a:buSzPts val="1800"/>
            </a:pPr>
            <a:r>
              <a:rPr lang="pt-BR" sz="2000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Áreas de estar para </a:t>
            </a:r>
            <a:r>
              <a:rPr lang="pt-BR" sz="20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encontros de pequenos grupos de pessoas </a:t>
            </a:r>
            <a:endParaRPr lang="pt-BR" sz="2000" b="0" i="0" u="none" strike="noStrike" cap="none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pt-BR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INFRAESTRUTURA:</a:t>
            </a:r>
            <a:endParaRPr lang="pt-BR" sz="20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Marcação de pontos de iluminação, bebedouros, bancos, tipos de piso </a:t>
            </a: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pt-BR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2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ESPAÇOS VERDES:</a:t>
            </a: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Massas vegetais (identificar o porte da vegetação) </a:t>
            </a:r>
          </a:p>
          <a:p>
            <a:pPr marL="0" marR="0" lvl="0" indent="0" algn="just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Jardins de flores e borboletas</a:t>
            </a:r>
          </a:p>
        </p:txBody>
      </p:sp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36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1994" cy="6857996"/>
          </a:xfrm>
          <a:prstGeom prst="rect">
            <a:avLst/>
          </a:prstGeom>
        </p:spPr>
      </p:pic>
      <p:sp>
        <p:nvSpPr>
          <p:cNvPr id="31" name="Espaço Reservado para Conteúdo 2"/>
          <p:cNvSpPr txBox="1">
            <a:spLocks/>
          </p:cNvSpPr>
          <p:nvPr/>
        </p:nvSpPr>
        <p:spPr>
          <a:xfrm>
            <a:off x="3" y="0"/>
            <a:ext cx="12191997" cy="46445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480"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pt-BR" b="1" dirty="0" smtClean="0">
                <a:solidFill>
                  <a:schemeClr val="bg1"/>
                </a:solidFill>
                <a:latin typeface="Montserrat" pitchFamily="2" charset="0"/>
                <a:sym typeface="Calibri"/>
              </a:rPr>
              <a:t>14. </a:t>
            </a:r>
            <a:r>
              <a:rPr lang="pt-BR" b="1" dirty="0">
                <a:solidFill>
                  <a:schemeClr val="bg1"/>
                </a:solidFill>
                <a:latin typeface="Montserrat" pitchFamily="2" charset="0"/>
                <a:sym typeface="Calibri"/>
              </a:rPr>
              <a:t>REFERÊNCIAS BIBLIOGRÁFICAS</a:t>
            </a:r>
          </a:p>
        </p:txBody>
      </p:sp>
      <p:sp>
        <p:nvSpPr>
          <p:cNvPr id="6" name="object 13"/>
          <p:cNvSpPr txBox="1"/>
          <p:nvPr/>
        </p:nvSpPr>
        <p:spPr>
          <a:xfrm>
            <a:off x="966522" y="1259825"/>
            <a:ext cx="9372600" cy="33547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26034">
              <a:lnSpc>
                <a:spcPct val="100000"/>
              </a:lnSpc>
              <a:spcBef>
                <a:spcPts val="600"/>
              </a:spcBef>
              <a:tabLst>
                <a:tab pos="1146175" algn="l"/>
                <a:tab pos="1823085" algn="l"/>
                <a:tab pos="2952750" algn="l"/>
                <a:tab pos="5233670" algn="l"/>
                <a:tab pos="6330315" algn="l"/>
                <a:tab pos="7796530" algn="l"/>
                <a:tab pos="8372475" algn="l"/>
              </a:tabLst>
            </a:pPr>
            <a:r>
              <a:rPr lang="pt-BR" spc="-5" dirty="0" smtClean="0">
                <a:latin typeface="Montserrat" pitchFamily="2" charset="0"/>
                <a:cs typeface="Arial"/>
              </a:rPr>
              <a:t>ABBUD</a:t>
            </a:r>
            <a:r>
              <a:rPr lang="pt-BR" spc="-5" dirty="0">
                <a:latin typeface="Montserrat" pitchFamily="2" charset="0"/>
                <a:cs typeface="Arial"/>
              </a:rPr>
              <a:t>, B. (2006). </a:t>
            </a:r>
            <a:r>
              <a:rPr lang="pt-BR" b="1" spc="-5" dirty="0">
                <a:latin typeface="Montserrat" pitchFamily="2" charset="0"/>
                <a:cs typeface="Arial"/>
              </a:rPr>
              <a:t>Criando Paisagens</a:t>
            </a:r>
            <a:r>
              <a:rPr lang="pt-BR" spc="-5" dirty="0">
                <a:latin typeface="Montserrat" pitchFamily="2" charset="0"/>
                <a:cs typeface="Arial"/>
              </a:rPr>
              <a:t>: Guia de Trabalho em Arquitetura Paisagística. São Paulo: Senac. </a:t>
            </a:r>
            <a:endParaRPr lang="pt-BR" spc="-5" dirty="0" smtClean="0">
              <a:latin typeface="Montserrat" pitchFamily="2" charset="0"/>
              <a:cs typeface="Arial"/>
            </a:endParaRPr>
          </a:p>
          <a:p>
            <a:pPr marL="12700" marR="26034">
              <a:lnSpc>
                <a:spcPct val="100000"/>
              </a:lnSpc>
              <a:spcBef>
                <a:spcPts val="600"/>
              </a:spcBef>
              <a:tabLst>
                <a:tab pos="1146175" algn="l"/>
                <a:tab pos="1823085" algn="l"/>
                <a:tab pos="2952750" algn="l"/>
                <a:tab pos="5233670" algn="l"/>
                <a:tab pos="6330315" algn="l"/>
                <a:tab pos="7796530" algn="l"/>
                <a:tab pos="8372475" algn="l"/>
              </a:tabLst>
            </a:pPr>
            <a:r>
              <a:rPr lang="pt-BR" spc="-5" dirty="0" smtClean="0">
                <a:latin typeface="Montserrat" pitchFamily="2" charset="0"/>
                <a:cs typeface="Arial"/>
              </a:rPr>
              <a:t>MACEDO</a:t>
            </a:r>
            <a:r>
              <a:rPr lang="pt-BR" spc="-5" dirty="0">
                <a:latin typeface="Montserrat" pitchFamily="2" charset="0"/>
                <a:cs typeface="Arial"/>
              </a:rPr>
              <a:t>, S. S. (2001). </a:t>
            </a:r>
            <a:r>
              <a:rPr lang="pt-BR" b="1" spc="-5" dirty="0" err="1">
                <a:latin typeface="Montserrat" pitchFamily="2" charset="0"/>
                <a:cs typeface="Arial"/>
              </a:rPr>
              <a:t>Cd-room</a:t>
            </a:r>
            <a:r>
              <a:rPr lang="pt-BR" b="1" spc="-5" dirty="0">
                <a:latin typeface="Montserrat" pitchFamily="2" charset="0"/>
                <a:cs typeface="Arial"/>
              </a:rPr>
              <a:t> Paisagismo Contemporâneo.</a:t>
            </a:r>
            <a:r>
              <a:rPr lang="pt-BR" spc="-5" dirty="0">
                <a:latin typeface="Montserrat" pitchFamily="2" charset="0"/>
                <a:cs typeface="Arial"/>
              </a:rPr>
              <a:t> São Paulo: </a:t>
            </a:r>
            <a:r>
              <a:rPr lang="pt-BR" spc="-5" dirty="0" err="1">
                <a:latin typeface="Montserrat" pitchFamily="2" charset="0"/>
                <a:cs typeface="Arial"/>
              </a:rPr>
              <a:t>Quapá</a:t>
            </a:r>
            <a:r>
              <a:rPr lang="pt-BR" spc="-5" dirty="0">
                <a:latin typeface="Montserrat" pitchFamily="2" charset="0"/>
                <a:cs typeface="Arial"/>
              </a:rPr>
              <a:t>, FAU-USP. </a:t>
            </a:r>
            <a:endParaRPr lang="pt-BR" spc="-5" dirty="0" smtClean="0">
              <a:latin typeface="Montserrat" pitchFamily="2" charset="0"/>
              <a:cs typeface="Arial"/>
            </a:endParaRPr>
          </a:p>
          <a:p>
            <a:pPr marL="12700" marR="26034">
              <a:lnSpc>
                <a:spcPct val="100000"/>
              </a:lnSpc>
              <a:spcBef>
                <a:spcPts val="600"/>
              </a:spcBef>
              <a:tabLst>
                <a:tab pos="1146175" algn="l"/>
                <a:tab pos="1823085" algn="l"/>
                <a:tab pos="2952750" algn="l"/>
                <a:tab pos="5233670" algn="l"/>
                <a:tab pos="6330315" algn="l"/>
                <a:tab pos="7796530" algn="l"/>
                <a:tab pos="8372475" algn="l"/>
              </a:tabLst>
            </a:pPr>
            <a:r>
              <a:rPr lang="pt-BR" spc="-5" dirty="0" smtClean="0">
                <a:latin typeface="Montserrat" pitchFamily="2" charset="0"/>
                <a:cs typeface="Arial"/>
              </a:rPr>
              <a:t>NEUFERT</a:t>
            </a:r>
            <a:r>
              <a:rPr lang="pt-BR" spc="-5" dirty="0">
                <a:latin typeface="Montserrat" pitchFamily="2" charset="0"/>
                <a:cs typeface="Arial"/>
              </a:rPr>
              <a:t>, E. (1981). </a:t>
            </a:r>
            <a:r>
              <a:rPr lang="pt-BR" b="1" spc="-5" dirty="0">
                <a:latin typeface="Montserrat" pitchFamily="2" charset="0"/>
                <a:cs typeface="Arial"/>
              </a:rPr>
              <a:t>Arte de projetar em arquitetura </a:t>
            </a:r>
            <a:r>
              <a:rPr lang="pt-BR" spc="-5" dirty="0">
                <a:latin typeface="Montserrat" pitchFamily="2" charset="0"/>
                <a:cs typeface="Arial"/>
              </a:rPr>
              <a:t>: </a:t>
            </a:r>
            <a:r>
              <a:rPr lang="pt-BR" spc="-5" dirty="0" err="1">
                <a:latin typeface="Montserrat" pitchFamily="2" charset="0"/>
                <a:cs typeface="Arial"/>
              </a:rPr>
              <a:t>principios</a:t>
            </a:r>
            <a:r>
              <a:rPr lang="pt-BR" spc="-5" dirty="0">
                <a:latin typeface="Montserrat" pitchFamily="2" charset="0"/>
                <a:cs typeface="Arial"/>
              </a:rPr>
              <a:t>, normas e </a:t>
            </a:r>
            <a:r>
              <a:rPr lang="pt-BR" spc="-5" dirty="0" err="1">
                <a:latin typeface="Montserrat" pitchFamily="2" charset="0"/>
                <a:cs typeface="Arial"/>
              </a:rPr>
              <a:t>prescriscoes</a:t>
            </a:r>
            <a:r>
              <a:rPr lang="pt-BR" spc="-5" dirty="0">
                <a:latin typeface="Montserrat" pitchFamily="2" charset="0"/>
                <a:cs typeface="Arial"/>
              </a:rPr>
              <a:t> sobre </a:t>
            </a:r>
            <a:r>
              <a:rPr lang="pt-BR" spc="-5" dirty="0" err="1">
                <a:latin typeface="Montserrat" pitchFamily="2" charset="0"/>
                <a:cs typeface="Arial"/>
              </a:rPr>
              <a:t>construcao</a:t>
            </a:r>
            <a:r>
              <a:rPr lang="pt-BR" spc="-5" dirty="0">
                <a:latin typeface="Montserrat" pitchFamily="2" charset="0"/>
                <a:cs typeface="Arial"/>
              </a:rPr>
              <a:t>, </a:t>
            </a:r>
            <a:r>
              <a:rPr lang="pt-BR" spc="-5" dirty="0" err="1">
                <a:latin typeface="Montserrat" pitchFamily="2" charset="0"/>
                <a:cs typeface="Arial"/>
              </a:rPr>
              <a:t>instalacoes</a:t>
            </a:r>
            <a:r>
              <a:rPr lang="pt-BR" spc="-5" dirty="0">
                <a:latin typeface="Montserrat" pitchFamily="2" charset="0"/>
                <a:cs typeface="Arial"/>
              </a:rPr>
              <a:t>, .... Barcelona [Espanha]: Gustavo </a:t>
            </a:r>
            <a:r>
              <a:rPr lang="pt-BR" spc="-5" dirty="0" err="1">
                <a:latin typeface="Montserrat" pitchFamily="2" charset="0"/>
                <a:cs typeface="Arial"/>
              </a:rPr>
              <a:t>Gili</a:t>
            </a:r>
            <a:r>
              <a:rPr lang="pt-BR" spc="-5" dirty="0">
                <a:latin typeface="Montserrat" pitchFamily="2" charset="0"/>
                <a:cs typeface="Arial"/>
              </a:rPr>
              <a:t>. </a:t>
            </a:r>
            <a:endParaRPr lang="pt-BR" spc="-5" dirty="0" smtClean="0">
              <a:latin typeface="Montserrat" pitchFamily="2" charset="0"/>
              <a:cs typeface="Arial"/>
            </a:endParaRPr>
          </a:p>
          <a:p>
            <a:pPr marL="12700" marR="26034">
              <a:lnSpc>
                <a:spcPct val="100000"/>
              </a:lnSpc>
              <a:spcBef>
                <a:spcPts val="600"/>
              </a:spcBef>
              <a:tabLst>
                <a:tab pos="1146175" algn="l"/>
                <a:tab pos="1823085" algn="l"/>
                <a:tab pos="2952750" algn="l"/>
                <a:tab pos="5233670" algn="l"/>
                <a:tab pos="6330315" algn="l"/>
                <a:tab pos="7796530" algn="l"/>
                <a:tab pos="8372475" algn="l"/>
              </a:tabLst>
            </a:pPr>
            <a:r>
              <a:rPr lang="pt-BR" spc="-5" dirty="0" smtClean="0">
                <a:latin typeface="Montserrat" pitchFamily="2" charset="0"/>
                <a:cs typeface="Arial"/>
              </a:rPr>
              <a:t>CUNHA</a:t>
            </a:r>
            <a:r>
              <a:rPr lang="pt-BR" spc="-5" dirty="0">
                <a:latin typeface="Montserrat" pitchFamily="2" charset="0"/>
                <a:cs typeface="Arial"/>
              </a:rPr>
              <a:t>, Rita Dione Araújo. </a:t>
            </a:r>
            <a:r>
              <a:rPr lang="pt-BR" b="1" spc="-5" dirty="0">
                <a:latin typeface="Montserrat" pitchFamily="2" charset="0"/>
                <a:cs typeface="Arial"/>
              </a:rPr>
              <a:t>Os usos, funções e tratamento das áreas de lazer da área central de Florianópolis</a:t>
            </a:r>
            <a:r>
              <a:rPr lang="pt-BR" spc="-5" dirty="0">
                <a:latin typeface="Montserrat" pitchFamily="2" charset="0"/>
                <a:cs typeface="Arial"/>
              </a:rPr>
              <a:t>. Tese de Doutorado. Engenharia de produção da Universidade Federal de Santa Catarina. Florianópolis 2002. 353p. </a:t>
            </a:r>
            <a:endParaRPr lang="pt-BR" spc="-5" dirty="0" smtClean="0">
              <a:latin typeface="Montserrat" pitchFamily="2" charset="0"/>
              <a:cs typeface="Arial"/>
            </a:endParaRPr>
          </a:p>
          <a:p>
            <a:pPr marL="12700" marR="26034">
              <a:lnSpc>
                <a:spcPct val="100000"/>
              </a:lnSpc>
              <a:spcBef>
                <a:spcPts val="600"/>
              </a:spcBef>
              <a:tabLst>
                <a:tab pos="1146175" algn="l"/>
                <a:tab pos="1823085" algn="l"/>
                <a:tab pos="2952750" algn="l"/>
                <a:tab pos="5233670" algn="l"/>
                <a:tab pos="6330315" algn="l"/>
                <a:tab pos="7796530" algn="l"/>
                <a:tab pos="8372475" algn="l"/>
              </a:tabLst>
            </a:pPr>
            <a:r>
              <a:rPr lang="pt-BR" spc="-5" dirty="0" smtClean="0">
                <a:latin typeface="Montserrat" pitchFamily="2" charset="0"/>
                <a:cs typeface="Arial"/>
              </a:rPr>
              <a:t>LIMBERGER</a:t>
            </a:r>
            <a:r>
              <a:rPr lang="pt-BR" spc="-5" dirty="0">
                <a:latin typeface="Montserrat" pitchFamily="2" charset="0"/>
                <a:cs typeface="Arial"/>
              </a:rPr>
              <a:t>, </a:t>
            </a:r>
            <a:r>
              <a:rPr lang="pt-BR" spc="-5" dirty="0" err="1">
                <a:latin typeface="Montserrat" pitchFamily="2" charset="0"/>
                <a:cs typeface="Arial"/>
              </a:rPr>
              <a:t>Lucienne</a:t>
            </a:r>
            <a:r>
              <a:rPr lang="pt-BR" spc="-5" dirty="0">
                <a:latin typeface="Montserrat" pitchFamily="2" charset="0"/>
                <a:cs typeface="Arial"/>
              </a:rPr>
              <a:t> Rossi Lopes, SANTOS, Nara Rejane </a:t>
            </a:r>
            <a:r>
              <a:rPr lang="pt-BR" spc="-5" dirty="0" err="1">
                <a:latin typeface="Montserrat" pitchFamily="2" charset="0"/>
                <a:cs typeface="Arial"/>
              </a:rPr>
              <a:t>Zamberlan</a:t>
            </a:r>
            <a:r>
              <a:rPr lang="pt-BR" spc="-5" dirty="0">
                <a:latin typeface="Montserrat" pitchFamily="2" charset="0"/>
                <a:cs typeface="Arial"/>
              </a:rPr>
              <a:t>. </a:t>
            </a:r>
            <a:r>
              <a:rPr lang="pt-BR" b="1" spc="-5" dirty="0">
                <a:latin typeface="Montserrat" pitchFamily="2" charset="0"/>
                <a:cs typeface="Arial"/>
              </a:rPr>
              <a:t>Caderno Didático Paisagismo 1</a:t>
            </a:r>
            <a:r>
              <a:rPr lang="pt-BR" spc="-5" dirty="0">
                <a:latin typeface="Montserrat" pitchFamily="2" charset="0"/>
                <a:cs typeface="Arial"/>
              </a:rPr>
              <a:t>. Universidade Federal de Santa Maria. Março 2000. 63p.</a:t>
            </a:r>
            <a:endParaRPr spc="-5" dirty="0">
              <a:latin typeface="Montserrat" pitchFamily="2" charset="0"/>
              <a:cs typeface="Arial"/>
            </a:endParaRPr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29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2. O CONCEITO DE PAISAGEM</a:t>
            </a:r>
            <a:endParaRPr lang="pt-BR" b="1" dirty="0" smtClean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08487" y="5164111"/>
            <a:ext cx="11933091" cy="1200329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dirty="0" smtClean="0"/>
              <a:t>São </a:t>
            </a:r>
            <a:r>
              <a:rPr lang="pt-BR" sz="2400" dirty="0"/>
              <a:t>considerados elementos integrantes da paisagem </a:t>
            </a:r>
            <a:r>
              <a:rPr lang="pt-BR" sz="2400" b="1" dirty="0" smtClean="0"/>
              <a:t>TODOS</a:t>
            </a:r>
            <a:r>
              <a:rPr lang="pt-BR" sz="2400" dirty="0" smtClean="0"/>
              <a:t> </a:t>
            </a:r>
            <a:r>
              <a:rPr lang="pt-BR" sz="2400" dirty="0"/>
              <a:t>os componentes espaciais de um determinado território apreendidos por um espectador. É</a:t>
            </a:r>
            <a:r>
              <a:rPr lang="pt-BR" sz="2400" dirty="0" smtClean="0"/>
              <a:t> </a:t>
            </a:r>
            <a:r>
              <a:rPr lang="pt-BR" sz="2400" dirty="0"/>
              <a:t>fundamental que o paisagismo sirva à coletividade, estimulando as relações sociais.</a:t>
            </a:r>
          </a:p>
        </p:txBody>
      </p:sp>
      <p:sp>
        <p:nvSpPr>
          <p:cNvPr id="9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11" y="1151467"/>
            <a:ext cx="5110163" cy="304323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2" name="Retângulo 1"/>
          <p:cNvSpPr/>
          <p:nvPr/>
        </p:nvSpPr>
        <p:spPr>
          <a:xfrm>
            <a:off x="5555668" y="915679"/>
            <a:ext cx="632559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pt-BR" sz="2800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pt-BR" sz="2800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paisagem, como afirma Milton Santos (2022), é constituída pela relação mútua, movente e ininterrupta entre seus elementos – sociedade, cultura e espaço </a:t>
            </a:r>
            <a:r>
              <a:rPr lang="pt-BR" sz="2800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</a:p>
          <a:p>
            <a:pPr>
              <a:spcAft>
                <a:spcPts val="0"/>
              </a:spcAft>
            </a:pPr>
            <a:endParaRPr lang="pt-BR" dirty="0" smtClean="0">
              <a:solidFill>
                <a:schemeClr val="bg1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t-BR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É </a:t>
            </a:r>
            <a:r>
              <a:rPr lang="pt-BR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importante ressaltar que o conceito de paisagem é amplamente discutido por diversos autores, mas a perspectiva que Milton Santos apresenta </a:t>
            </a:r>
            <a:r>
              <a:rPr lang="pt-BR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considera </a:t>
            </a:r>
            <a:r>
              <a:rPr lang="pt-BR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paisagem não apenas como uma representação visual de um lugar, mas sim como um conjunto complexo de elementos naturais, culturais e sociais que interagem e formam a imagem percebida de um determinado espaço (SANTOS, 2022).</a:t>
            </a:r>
            <a:endParaRPr lang="pt-BR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64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3. A PAISAGEM NO ÂMBITO PÚBLICO X PRIVADO</a:t>
            </a:r>
            <a:endParaRPr lang="pt-BR" b="1" dirty="0" smtClean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6655470" y="1524344"/>
            <a:ext cx="4909997" cy="4154984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b="1" dirty="0"/>
              <a:t>O paisagismo urbano </a:t>
            </a:r>
            <a:r>
              <a:rPr lang="pt-BR" sz="2400" dirty="0"/>
              <a:t>deve oferecer </a:t>
            </a:r>
            <a:r>
              <a:rPr lang="pt-BR" sz="2400" b="1" dirty="0"/>
              <a:t>espaços para o lazer e recreação, bem como para a realização de eventos </a:t>
            </a:r>
            <a:r>
              <a:rPr lang="pt-BR" sz="2400" b="1" dirty="0" smtClean="0"/>
              <a:t>políticos</a:t>
            </a:r>
            <a:r>
              <a:rPr lang="pt-BR" sz="2400" dirty="0" smtClean="0"/>
              <a:t>. </a:t>
            </a:r>
            <a:r>
              <a:rPr lang="pt-BR" sz="2400" dirty="0"/>
              <a:t>Além disso, é importante o paisagismo em vias de circulação, conjuntos habitacionais, prédios públicos, como também na recuperação de áreas degradadas como aterros, antigas áreas de mineração, entornos de grandes obras de </a:t>
            </a:r>
            <a:r>
              <a:rPr lang="pt-BR" sz="2400" dirty="0" err="1"/>
              <a:t>infra-estrutura</a:t>
            </a:r>
            <a:r>
              <a:rPr lang="pt-BR" sz="2400" dirty="0"/>
              <a:t>, etc..</a:t>
            </a:r>
          </a:p>
        </p:txBody>
      </p:sp>
      <p:sp>
        <p:nvSpPr>
          <p:cNvPr id="2" name="Retângulo 1"/>
          <p:cNvSpPr/>
          <p:nvPr/>
        </p:nvSpPr>
        <p:spPr>
          <a:xfrm>
            <a:off x="634916" y="1524344"/>
            <a:ext cx="4665552" cy="4154984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dirty="0"/>
              <a:t>E</a:t>
            </a:r>
            <a:r>
              <a:rPr lang="pt-BR" sz="2400" dirty="0" smtClean="0"/>
              <a:t>m </a:t>
            </a:r>
            <a:r>
              <a:rPr lang="pt-BR" sz="2400" b="1" dirty="0"/>
              <a:t>áreas residenciais</a:t>
            </a:r>
            <a:r>
              <a:rPr lang="pt-BR" sz="2400" dirty="0"/>
              <a:t>, o jardim torna-se um </a:t>
            </a:r>
            <a:r>
              <a:rPr lang="pt-BR" sz="2400" b="1" dirty="0"/>
              <a:t>prolongamento da casa</a:t>
            </a:r>
            <a:r>
              <a:rPr lang="pt-BR" sz="2400" dirty="0"/>
              <a:t>, oferecendo espaços para as crianças brincarem e atividades ao ar livre. A vida moderna também tem imposto a necessidade de jardins com baixa manutenção, e que sirvam para proporcionar à família momentos de intimidade e privacidade, buscando compensar o estresse do </a:t>
            </a:r>
            <a:r>
              <a:rPr lang="pt-BR" sz="2400" dirty="0" err="1"/>
              <a:t>dia-a</a:t>
            </a:r>
            <a:r>
              <a:rPr lang="pt-BR" sz="2400" dirty="0"/>
              <a:t> dia. </a:t>
            </a:r>
          </a:p>
        </p:txBody>
      </p:sp>
      <p:sp>
        <p:nvSpPr>
          <p:cNvPr id="9" name="Retângulo 8"/>
          <p:cNvSpPr/>
          <p:nvPr/>
        </p:nvSpPr>
        <p:spPr>
          <a:xfrm>
            <a:off x="706166" y="1155012"/>
            <a:ext cx="1190531" cy="369332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PRIVADO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6726720" y="1155012"/>
            <a:ext cx="1190531" cy="369332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PÚBLICO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43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4. TIPOLOGIAS</a:t>
            </a:r>
            <a:endParaRPr lang="pt-BR" b="1" dirty="0" smtClean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476816" y="1201178"/>
            <a:ext cx="4665552" cy="1569660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sz="2400" dirty="0"/>
              <a:t>espaço formado por um quarteirão, delimitado por ruas. É um local de circulação, com áreas verdes e para descanso de pessoas</a:t>
            </a:r>
            <a:r>
              <a:rPr lang="pt-BR" sz="2400" dirty="0" smtClean="0"/>
              <a:t>.</a:t>
            </a:r>
            <a:endParaRPr lang="pt-BR" sz="2400" dirty="0"/>
          </a:p>
        </p:txBody>
      </p:sp>
      <p:sp>
        <p:nvSpPr>
          <p:cNvPr id="9" name="Retângulo 8"/>
          <p:cNvSpPr/>
          <p:nvPr/>
        </p:nvSpPr>
        <p:spPr>
          <a:xfrm>
            <a:off x="476814" y="831845"/>
            <a:ext cx="1190531" cy="369332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PRAÇA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5619182" y="1016511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Funções urbanísticas das praças: </a:t>
            </a:r>
            <a:r>
              <a:rPr lang="pt-BR" sz="2000" dirty="0">
                <a:solidFill>
                  <a:schemeClr val="bg1"/>
                </a:solidFill>
              </a:rPr>
              <a:t>Ecológica: espaços onde, graças a presença da vegetação, do solo não impermeabilizado e de uma fauna mais diversificada, promovem melhorias no clima da cidade e na qualidade do ar, da água e do solo; </a:t>
            </a:r>
            <a:endParaRPr lang="pt-BR" sz="2000" dirty="0" smtClean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smtClean="0">
                <a:solidFill>
                  <a:schemeClr val="bg1"/>
                </a:solidFill>
              </a:rPr>
              <a:t>Estética</a:t>
            </a:r>
            <a:r>
              <a:rPr lang="pt-BR" sz="2000" b="1" dirty="0">
                <a:solidFill>
                  <a:schemeClr val="bg1"/>
                </a:solidFill>
              </a:rPr>
              <a:t>: </a:t>
            </a:r>
            <a:r>
              <a:rPr lang="pt-BR" sz="2000" dirty="0">
                <a:solidFill>
                  <a:schemeClr val="bg1"/>
                </a:solidFill>
              </a:rPr>
              <a:t>são espaços que, graças à qualidade estética do projeto, permitem a diversidade da paisagem construída e o embelezamento da </a:t>
            </a:r>
            <a:r>
              <a:rPr lang="pt-BR" sz="2000" dirty="0" smtClean="0">
                <a:solidFill>
                  <a:schemeClr val="bg1"/>
                </a:solidFill>
              </a:rPr>
              <a:t>cidade</a:t>
            </a:r>
          </a:p>
          <a:p>
            <a:endParaRPr lang="pt-BR" sz="2000" dirty="0" smtClean="0">
              <a:solidFill>
                <a:schemeClr val="bg1"/>
              </a:solidFill>
            </a:endParaRPr>
          </a:p>
          <a:p>
            <a:r>
              <a:rPr lang="pt-BR" sz="2000" b="1" dirty="0">
                <a:solidFill>
                  <a:schemeClr val="bg1"/>
                </a:solidFill>
              </a:rPr>
              <a:t>Educativa: </a:t>
            </a:r>
            <a:r>
              <a:rPr lang="pt-BR" sz="2000" dirty="0">
                <a:solidFill>
                  <a:schemeClr val="bg1"/>
                </a:solidFill>
              </a:rPr>
              <a:t>são praças que se oferecem como ambiente para o desenvolvimento de atividades </a:t>
            </a:r>
            <a:r>
              <a:rPr lang="pt-BR" sz="2000" dirty="0" err="1">
                <a:solidFill>
                  <a:schemeClr val="bg1"/>
                </a:solidFill>
              </a:rPr>
              <a:t>extra-classe</a:t>
            </a:r>
            <a:r>
              <a:rPr lang="pt-BR" sz="2000" dirty="0">
                <a:solidFill>
                  <a:schemeClr val="bg1"/>
                </a:solidFill>
              </a:rPr>
              <a:t> e de programa de educação; Psicológico: são espaços nos quais as pessoas, em contato com os elementos naturais dessas áreas, relaxam, funcionando como ambientes </a:t>
            </a:r>
            <a:r>
              <a:rPr lang="pt-BR" sz="2000" dirty="0" err="1">
                <a:solidFill>
                  <a:schemeClr val="bg1"/>
                </a:solidFill>
              </a:rPr>
              <a:t>anti-estresse</a:t>
            </a:r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151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4. TIPOLOGIAS</a:t>
            </a:r>
            <a:endParaRPr lang="pt-BR" b="1" dirty="0" smtClean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485810" y="5476295"/>
            <a:ext cx="11220379" cy="461665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err="1"/>
              <a:t>Parque</a:t>
            </a:r>
            <a:r>
              <a:rPr lang="en-US" sz="2400" dirty="0"/>
              <a:t> </a:t>
            </a:r>
            <a:r>
              <a:rPr lang="en-US" sz="2400" dirty="0" err="1"/>
              <a:t>Dongshan</a:t>
            </a:r>
            <a:r>
              <a:rPr lang="en-US" sz="2400" dirty="0"/>
              <a:t> </a:t>
            </a:r>
            <a:r>
              <a:rPr lang="en-US" sz="2400" dirty="0" err="1"/>
              <a:t>Shaoye</a:t>
            </a:r>
            <a:r>
              <a:rPr lang="en-US" sz="2400" dirty="0"/>
              <a:t> / WAY Architects</a:t>
            </a:r>
            <a:r>
              <a:rPr lang="en-US" sz="2400" dirty="0" smtClean="0"/>
              <a:t>.</a:t>
            </a:r>
            <a:endParaRPr lang="pt-BR" sz="2400" dirty="0"/>
          </a:p>
        </p:txBody>
      </p:sp>
      <p:sp>
        <p:nvSpPr>
          <p:cNvPr id="9" name="Retângulo 8"/>
          <p:cNvSpPr/>
          <p:nvPr/>
        </p:nvSpPr>
        <p:spPr>
          <a:xfrm>
            <a:off x="340248" y="896381"/>
            <a:ext cx="2854215" cy="369332"/>
          </a:xfrm>
          <a:prstGeom prst="rect">
            <a:avLst/>
          </a:prstGeom>
          <a:noFill/>
          <a:ln w="57150">
            <a:noFill/>
          </a:ln>
        </p:spPr>
        <p:txBody>
          <a:bodyPr wrap="square"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EXEMPLOS DE PRAÇA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4439" y="1366195"/>
            <a:ext cx="6412988" cy="357195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624" y="1363358"/>
            <a:ext cx="4875169" cy="3571959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8563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" y="0"/>
            <a:ext cx="12191997" cy="469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Montserrat" pitchFamily="2" charset="0"/>
              </a:rPr>
              <a:t>4. TIPOLOGIAS</a:t>
            </a:r>
            <a:endParaRPr lang="pt-BR" b="1" dirty="0" smtClean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175658" y="5565360"/>
            <a:ext cx="10343407" cy="461665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err="1" smtClean="0"/>
              <a:t>Praça</a:t>
            </a:r>
            <a:r>
              <a:rPr lang="en-US" sz="2400" dirty="0" smtClean="0"/>
              <a:t> dos </a:t>
            </a:r>
            <a:r>
              <a:rPr lang="en-US" sz="2400" dirty="0" err="1" smtClean="0"/>
              <a:t>Cristais</a:t>
            </a:r>
            <a:r>
              <a:rPr lang="en-US" sz="2400" dirty="0" smtClean="0"/>
              <a:t> / Roberto </a:t>
            </a:r>
            <a:r>
              <a:rPr lang="en-US" sz="2400" dirty="0" err="1" smtClean="0"/>
              <a:t>Burle</a:t>
            </a:r>
            <a:r>
              <a:rPr lang="en-US" sz="2400" dirty="0" smtClean="0"/>
              <a:t> Marx</a:t>
            </a:r>
            <a:endParaRPr lang="pt-BR" sz="2400" dirty="0"/>
          </a:p>
        </p:txBody>
      </p:sp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108488" y="6364441"/>
            <a:ext cx="12083512" cy="4935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pt-BR" sz="1600" b="1" dirty="0" smtClean="0">
                <a:solidFill>
                  <a:srgbClr val="FF0000"/>
                </a:solidFill>
                <a:latin typeface="Montserrat" pitchFamily="2" charset="0"/>
              </a:rPr>
              <a:t>FUNDAMENTOS DE TOPOGRAFIA. </a:t>
            </a:r>
            <a:r>
              <a:rPr lang="pt-BR" sz="1600" b="1" dirty="0" smtClean="0">
                <a:solidFill>
                  <a:schemeClr val="bg1"/>
                </a:solidFill>
                <a:latin typeface="Montserrat" pitchFamily="2" charset="0"/>
              </a:rPr>
              <a:t>O TERRENO E SUAS INTERFACES</a:t>
            </a:r>
            <a:endParaRPr lang="pt-BR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1026" name="Picture 2" descr="https://i.pinimg.com/736x/b8/6e/7f/b86e7f898854c2748226b60d14eacf0f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948" y="751580"/>
            <a:ext cx="5235117" cy="464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i.pinimg.com/736x/8e/3f/1d/8e3f1d5b4895df56ecafd69eaa520de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658" y="747680"/>
            <a:ext cx="3087730" cy="4631596"/>
          </a:xfrm>
          <a:prstGeom prst="rect">
            <a:avLst/>
          </a:prstGeom>
          <a:noFill/>
          <a:ln w="571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3234" y="747680"/>
            <a:ext cx="6947395" cy="4631597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0153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21830</TotalTime>
  <Words>1983</Words>
  <Application>Microsoft Office PowerPoint</Application>
  <PresentationFormat>Widescreen</PresentationFormat>
  <Paragraphs>250</Paragraphs>
  <Slides>42</Slides>
  <Notes>42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Calibri Light</vt:lpstr>
      <vt:lpstr>Montserrat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Marcos Britto</dc:creator>
  <cp:lastModifiedBy>Marcos Britto</cp:lastModifiedBy>
  <cp:revision>558</cp:revision>
  <cp:lastPrinted>2024-05-13T19:00:42Z</cp:lastPrinted>
  <dcterms:created xsi:type="dcterms:W3CDTF">2022-12-27T23:36:38Z</dcterms:created>
  <dcterms:modified xsi:type="dcterms:W3CDTF">2025-01-10T17:32:43Z</dcterms:modified>
</cp:coreProperties>
</file>

<file path=docProps/thumbnail.jpeg>
</file>